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98E8-F291-4618-AABB-3130C2309FA1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949D-9082-417F-8AB7-7A93585355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31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98E8-F291-4618-AABB-3130C2309FA1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949D-9082-417F-8AB7-7A93585355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509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98E8-F291-4618-AABB-3130C2309FA1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949D-9082-417F-8AB7-7A93585355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164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98E8-F291-4618-AABB-3130C2309FA1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949D-9082-417F-8AB7-7A93585355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562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98E8-F291-4618-AABB-3130C2309FA1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949D-9082-417F-8AB7-7A93585355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230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98E8-F291-4618-AABB-3130C2309FA1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949D-9082-417F-8AB7-7A93585355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0559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98E8-F291-4618-AABB-3130C2309FA1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949D-9082-417F-8AB7-7A93585355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3480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98E8-F291-4618-AABB-3130C2309FA1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949D-9082-417F-8AB7-7A93585355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846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98E8-F291-4618-AABB-3130C2309FA1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949D-9082-417F-8AB7-7A93585355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911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98E8-F291-4618-AABB-3130C2309FA1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949D-9082-417F-8AB7-7A93585355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070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98E8-F291-4618-AABB-3130C2309FA1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949D-9082-417F-8AB7-7A93585355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916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D98E8-F291-4618-AABB-3130C2309FA1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E949D-9082-417F-8AB7-7A93585355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462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76967" y="365126"/>
            <a:ext cx="2552132" cy="467388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حركات </a:t>
            </a:r>
            <a:r>
              <a:rPr lang="ar-SA" b="1" dirty="0" smtClean="0"/>
              <a:t>اللعب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832514"/>
            <a:ext cx="10515600" cy="53444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dirty="0"/>
              <a:t>اللمسات </a:t>
            </a:r>
            <a:r>
              <a:rPr lang="ar-SA" sz="2000" dirty="0" smtClean="0"/>
              <a:t>المتتالية</a:t>
            </a:r>
            <a:r>
              <a:rPr lang="ar-IQ" sz="2000" dirty="0" smtClean="0"/>
              <a:t>/ </a:t>
            </a:r>
            <a:r>
              <a:rPr lang="ar-SA" sz="2000" dirty="0" smtClean="0"/>
              <a:t>لا </a:t>
            </a:r>
            <a:r>
              <a:rPr lang="ar-SA" sz="2000" dirty="0"/>
              <a:t>يجوز للاعب ان يضرب الكرة مرتين متتاليتين</a:t>
            </a:r>
          </a:p>
          <a:p>
            <a:pPr marL="0" indent="0" algn="ctr">
              <a:buNone/>
            </a:pPr>
            <a:r>
              <a:rPr lang="ar-SA" sz="2000" dirty="0" smtClean="0"/>
              <a:t>اللمسات المت</a:t>
            </a:r>
            <a:r>
              <a:rPr lang="ar-IQ" sz="2000" dirty="0" smtClean="0"/>
              <a:t>ز</a:t>
            </a:r>
            <a:r>
              <a:rPr lang="ar-SA" sz="2000" dirty="0" smtClean="0"/>
              <a:t> امنة</a:t>
            </a:r>
            <a:r>
              <a:rPr lang="ar-IQ" sz="2000" dirty="0" smtClean="0"/>
              <a:t> / </a:t>
            </a:r>
            <a:r>
              <a:rPr lang="ar-SA" sz="2000" dirty="0" smtClean="0"/>
              <a:t>يحق </a:t>
            </a:r>
            <a:r>
              <a:rPr lang="ar-SA" sz="2000" dirty="0"/>
              <a:t>أن يلمس لاعبان أو ثلاثة الكرة في نفس اللحظة.</a:t>
            </a:r>
          </a:p>
          <a:p>
            <a:pPr marL="0" indent="0" algn="ctr">
              <a:buNone/>
            </a:pPr>
            <a:r>
              <a:rPr lang="ar-SA" sz="2000" dirty="0" smtClean="0"/>
              <a:t>عندما </a:t>
            </a:r>
            <a:r>
              <a:rPr lang="ar-SA" sz="2000" dirty="0"/>
              <a:t>يلمس زميلان (ثلاثة) الكرة في نفس الوقت، يحتسب ذلك </a:t>
            </a:r>
            <a:r>
              <a:rPr lang="ar-SA" sz="2000" dirty="0" smtClean="0"/>
              <a:t>ضربتين</a:t>
            </a:r>
            <a:r>
              <a:rPr lang="ar-IQ" sz="2000" dirty="0" smtClean="0"/>
              <a:t> </a:t>
            </a:r>
            <a:r>
              <a:rPr lang="ar-SA" sz="2000" dirty="0" smtClean="0"/>
              <a:t>(</a:t>
            </a:r>
            <a:r>
              <a:rPr lang="ar-SA" sz="2000" dirty="0"/>
              <a:t>ثلاثة) (باستثناء الصد)، وعندما يحاولون الوصول إلى الكرة ولكن </a:t>
            </a:r>
            <a:r>
              <a:rPr lang="ar-SA" sz="2000" dirty="0" smtClean="0"/>
              <a:t>يلمسها</a:t>
            </a:r>
            <a:r>
              <a:rPr lang="ar-IQ" sz="2000" dirty="0" smtClean="0"/>
              <a:t> </a:t>
            </a:r>
            <a:r>
              <a:rPr lang="ar-SA" sz="2000" dirty="0" smtClean="0"/>
              <a:t>أحدهم</a:t>
            </a:r>
            <a:r>
              <a:rPr lang="ar-SA" sz="2000" dirty="0"/>
              <a:t>، تحتسب ضربة واحدة، ولا يشكل </a:t>
            </a:r>
            <a:r>
              <a:rPr lang="ar-SA" sz="2000" dirty="0" err="1"/>
              <a:t>إصطدام</a:t>
            </a:r>
            <a:r>
              <a:rPr lang="ar-SA" sz="2000" dirty="0"/>
              <a:t> اللاعبين خطأ.</a:t>
            </a:r>
          </a:p>
          <a:p>
            <a:pPr marL="0" indent="0" algn="ctr">
              <a:buNone/>
            </a:pPr>
            <a:r>
              <a:rPr lang="ar-SA" sz="2000" dirty="0" smtClean="0"/>
              <a:t>عندما </a:t>
            </a:r>
            <a:r>
              <a:rPr lang="ar-SA" sz="2000" dirty="0"/>
              <a:t>يلمس متنافسان الكرة في نفس الوقت فوق الشبكة، وتظل الكرة </a:t>
            </a:r>
            <a:r>
              <a:rPr lang="ar-SA" sz="2000" dirty="0" smtClean="0"/>
              <a:t>في</a:t>
            </a:r>
            <a:r>
              <a:rPr lang="ar-IQ" sz="2000" dirty="0" smtClean="0"/>
              <a:t> </a:t>
            </a:r>
            <a:r>
              <a:rPr lang="ar-SA" sz="2000" dirty="0" smtClean="0"/>
              <a:t>اللعب</a:t>
            </a:r>
            <a:r>
              <a:rPr lang="ar-SA" sz="2000" dirty="0"/>
              <a:t>، يكون للفريق المستقبل للكرة الأحقية في ثلاث ضربات أخرى، </a:t>
            </a:r>
            <a:r>
              <a:rPr lang="ar-SA" sz="2000" dirty="0" smtClean="0"/>
              <a:t>وعندما</a:t>
            </a:r>
            <a:r>
              <a:rPr lang="ar-IQ" sz="2000" dirty="0" smtClean="0"/>
              <a:t> </a:t>
            </a:r>
            <a:r>
              <a:rPr lang="ar-SA" sz="2000" dirty="0" smtClean="0"/>
              <a:t>تذهب </a:t>
            </a:r>
            <a:r>
              <a:rPr lang="ar-SA" sz="2000" dirty="0"/>
              <a:t>مثل تلك الكرة "خارجا"، فإنه خطأ الفريق الذي في الجهة العكسية.</a:t>
            </a:r>
          </a:p>
          <a:p>
            <a:pPr marL="0" indent="0" algn="ctr">
              <a:buNone/>
            </a:pPr>
            <a:r>
              <a:rPr lang="ar-SA" sz="2000" dirty="0" smtClean="0"/>
              <a:t>إذا </a:t>
            </a:r>
            <a:r>
              <a:rPr lang="ar-SA" sz="2000" dirty="0"/>
              <a:t>أدت اللمسات المت ا زمنة بواسطة متنافسين فوق الشبكة إلى إطالة اللمسة </a:t>
            </a:r>
            <a:r>
              <a:rPr lang="ar-SA" sz="2000" dirty="0" smtClean="0"/>
              <a:t>مع</a:t>
            </a:r>
            <a:r>
              <a:rPr lang="ar-IQ" sz="2000" dirty="0" smtClean="0"/>
              <a:t> </a:t>
            </a:r>
            <a:r>
              <a:rPr lang="ar-SA" sz="2000" dirty="0" smtClean="0"/>
              <a:t>الكرة</a:t>
            </a:r>
            <a:r>
              <a:rPr lang="ar-SA" sz="2000" dirty="0"/>
              <a:t>، فاللعب يستمر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الضربة المساعدة</a:t>
            </a:r>
            <a:r>
              <a:rPr lang="ar-IQ" sz="2000" dirty="0" smtClean="0"/>
              <a:t> / </a:t>
            </a:r>
            <a:r>
              <a:rPr lang="ar-SA" sz="2000" dirty="0" smtClean="0"/>
              <a:t>لا </a:t>
            </a:r>
            <a:r>
              <a:rPr lang="ar-SA" sz="2000" dirty="0"/>
              <a:t>يسمح للاعب داخل منطقة اللعب أن يأخذ مساعدة من زميل أو أي </a:t>
            </a:r>
            <a:r>
              <a:rPr lang="ar-SA" sz="2000" dirty="0" smtClean="0"/>
              <a:t>عائق/جسم </a:t>
            </a:r>
            <a:r>
              <a:rPr lang="ar-SA" sz="2000" dirty="0"/>
              <a:t>بغرض ضرب الكرة.</a:t>
            </a:r>
          </a:p>
          <a:p>
            <a:pPr marL="0" indent="0" algn="ctr">
              <a:buNone/>
            </a:pPr>
            <a:r>
              <a:rPr lang="ar-SA" sz="2000" dirty="0" smtClean="0"/>
              <a:t>وعلى </a:t>
            </a:r>
            <a:r>
              <a:rPr lang="ar-SA" sz="2000" dirty="0"/>
              <a:t>كل حال يجوز إيقاف أو مسلك اللاعب الذي يكون على وشك </a:t>
            </a:r>
            <a:r>
              <a:rPr lang="ar-SA" sz="2000" dirty="0" err="1" smtClean="0"/>
              <a:t>إرتكاب</a:t>
            </a:r>
            <a:r>
              <a:rPr lang="ar-IQ" sz="2000" dirty="0" smtClean="0"/>
              <a:t> </a:t>
            </a:r>
            <a:r>
              <a:rPr lang="ar-SA" sz="2000" dirty="0" smtClean="0"/>
              <a:t>خطأ </a:t>
            </a:r>
            <a:r>
              <a:rPr lang="ar-SA" sz="2000" dirty="0"/>
              <a:t>(لمس الشبكة أو عبور خط المنتصف) بواسطة زميله</a:t>
            </a:r>
            <a:r>
              <a:rPr lang="ar-SA" sz="2000" dirty="0" smtClean="0"/>
              <a:t>. 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b="1" dirty="0" smtClean="0"/>
              <a:t>خصائص </a:t>
            </a:r>
            <a:r>
              <a:rPr lang="ar-SA" sz="2000" b="1" dirty="0"/>
              <a:t>الضربة</a:t>
            </a:r>
          </a:p>
          <a:p>
            <a:pPr marL="0" indent="0" algn="ctr">
              <a:buNone/>
            </a:pPr>
            <a:r>
              <a:rPr lang="ar-SA" sz="2000" dirty="0" smtClean="0"/>
              <a:t>يمكن </a:t>
            </a:r>
            <a:r>
              <a:rPr lang="ar-SA" sz="2000" dirty="0"/>
              <a:t>أن تلمس الكرة أي جزء من الجسم</a:t>
            </a:r>
            <a:r>
              <a:rPr lang="ar-SA" sz="2000" dirty="0" smtClean="0"/>
              <a:t>.</a:t>
            </a:r>
            <a:r>
              <a:rPr lang="ar-IQ" sz="2000" dirty="0" smtClean="0"/>
              <a:t>/ </a:t>
            </a:r>
            <a:r>
              <a:rPr lang="ar-SA" sz="2000" dirty="0" smtClean="0"/>
              <a:t>يجب </a:t>
            </a:r>
            <a:r>
              <a:rPr lang="ar-SA" sz="2000" dirty="0"/>
              <a:t>أن لا تمسك/ أو ترمي الكرة، ويمكن أن ترتد في أي </a:t>
            </a:r>
            <a:r>
              <a:rPr lang="ar-SA" sz="2000" dirty="0" err="1" smtClean="0"/>
              <a:t>إتجاه</a:t>
            </a:r>
            <a:r>
              <a:rPr lang="ar-IQ" sz="2000" dirty="0" smtClean="0"/>
              <a:t> </a:t>
            </a:r>
            <a:r>
              <a:rPr lang="ar-SA" sz="2000" dirty="0" smtClean="0"/>
              <a:t>يمكن </a:t>
            </a:r>
            <a:r>
              <a:rPr lang="ar-SA" sz="2000" dirty="0"/>
              <a:t>أن تلمس الكرة </a:t>
            </a:r>
            <a:r>
              <a:rPr lang="ar-SA" sz="2000" dirty="0" smtClean="0"/>
              <a:t>أج</a:t>
            </a:r>
            <a:r>
              <a:rPr lang="ar-IQ" sz="2000" dirty="0" smtClean="0"/>
              <a:t>ز</a:t>
            </a:r>
            <a:r>
              <a:rPr lang="ar-SA" sz="2000" dirty="0" err="1" smtClean="0"/>
              <a:t>اء</a:t>
            </a:r>
            <a:r>
              <a:rPr lang="ar-SA" sz="2000" dirty="0" smtClean="0"/>
              <a:t> </a:t>
            </a:r>
            <a:r>
              <a:rPr lang="ar-SA" sz="2000" dirty="0"/>
              <a:t>مختلف من الجسم، بشرط أن تحدث اللمسات </a:t>
            </a:r>
            <a:r>
              <a:rPr lang="ar-SA" sz="2000" dirty="0" smtClean="0"/>
              <a:t>على</a:t>
            </a:r>
            <a:r>
              <a:rPr lang="ar-IQ" sz="2000" dirty="0" smtClean="0"/>
              <a:t> </a:t>
            </a:r>
            <a:r>
              <a:rPr lang="ar-SA" sz="2000" dirty="0" smtClean="0"/>
              <a:t>التوالي.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2885390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09230" y="365125"/>
            <a:ext cx="2333767" cy="521979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حركات </a:t>
            </a:r>
            <a:r>
              <a:rPr lang="ar-SA" b="1" dirty="0" smtClean="0"/>
              <a:t>اللعب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887104"/>
            <a:ext cx="10515600" cy="528985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dirty="0" err="1"/>
              <a:t>إستثناءات</a:t>
            </a:r>
            <a:r>
              <a:rPr lang="ar-SA" sz="2000" dirty="0"/>
              <a:t>:</a:t>
            </a:r>
          </a:p>
          <a:p>
            <a:pPr marL="0" indent="0" algn="ctr">
              <a:buNone/>
            </a:pPr>
            <a:r>
              <a:rPr lang="ar-SA" sz="2000" dirty="0" smtClean="0"/>
              <a:t>يجوز </a:t>
            </a:r>
            <a:r>
              <a:rPr lang="ar-SA" sz="2000" dirty="0"/>
              <a:t>عند الصد بلمسات متتالية من لاعب صد أو أكثر، بشرط أن </a:t>
            </a:r>
            <a:r>
              <a:rPr lang="ar-SA" sz="2000" dirty="0" smtClean="0"/>
              <a:t>تحدث</a:t>
            </a:r>
            <a:r>
              <a:rPr lang="ar-IQ" sz="2000" dirty="0" smtClean="0"/>
              <a:t> </a:t>
            </a:r>
            <a:r>
              <a:rPr lang="ar-SA" sz="2000" dirty="0" smtClean="0"/>
              <a:t>اللمسات </a:t>
            </a:r>
            <a:r>
              <a:rPr lang="ar-SA" sz="2000" dirty="0"/>
              <a:t>أثناء حركة واحدة.</a:t>
            </a:r>
          </a:p>
          <a:p>
            <a:pPr marL="0" indent="0" algn="ctr">
              <a:buNone/>
            </a:pPr>
            <a:r>
              <a:rPr lang="ar-SA" sz="2000" dirty="0" smtClean="0"/>
              <a:t>يجوز </a:t>
            </a:r>
            <a:r>
              <a:rPr lang="ar-SA" sz="2000" dirty="0"/>
              <a:t>عند الضربة الأولى للفريق أن تلمس الكرة </a:t>
            </a:r>
            <a:r>
              <a:rPr lang="ar-SA" sz="2000" dirty="0" smtClean="0"/>
              <a:t>أج</a:t>
            </a:r>
            <a:r>
              <a:rPr lang="ar-IQ" sz="2000" dirty="0" smtClean="0"/>
              <a:t>ز</a:t>
            </a:r>
            <a:r>
              <a:rPr lang="ar-SA" sz="2000" dirty="0" err="1" smtClean="0"/>
              <a:t>اء</a:t>
            </a:r>
            <a:r>
              <a:rPr lang="ar-SA" sz="2000" dirty="0" smtClean="0"/>
              <a:t> </a:t>
            </a:r>
            <a:r>
              <a:rPr lang="ar-SA" sz="2000" dirty="0"/>
              <a:t>مختلفة من الجسم </a:t>
            </a:r>
            <a:r>
              <a:rPr lang="ar-SA" sz="2000" dirty="0" smtClean="0"/>
              <a:t>على</a:t>
            </a:r>
            <a:r>
              <a:rPr lang="ar-IQ" sz="2000" dirty="0" smtClean="0"/>
              <a:t> </a:t>
            </a:r>
            <a:r>
              <a:rPr lang="ar-SA" sz="2000" dirty="0" smtClean="0"/>
              <a:t>التوالي</a:t>
            </a:r>
            <a:r>
              <a:rPr lang="ar-SA" sz="2000" dirty="0"/>
              <a:t>، بشرط أن تحدث هذه اللمسات أثناء حركة واحدة.</a:t>
            </a:r>
          </a:p>
          <a:p>
            <a:pPr marL="0" indent="0" algn="ctr">
              <a:buNone/>
            </a:pPr>
            <a:r>
              <a:rPr lang="ar-SA" sz="2000" b="1" dirty="0" smtClean="0"/>
              <a:t>الأخطاء </a:t>
            </a:r>
            <a:r>
              <a:rPr lang="ar-SA" sz="2000" b="1" dirty="0"/>
              <a:t>في لعب الكرة</a:t>
            </a:r>
          </a:p>
          <a:p>
            <a:pPr marL="0" indent="0" algn="ctr">
              <a:buNone/>
            </a:pPr>
            <a:r>
              <a:rPr lang="ar-SA" sz="2000" b="1" dirty="0" smtClean="0"/>
              <a:t>الأربع </a:t>
            </a:r>
            <a:r>
              <a:rPr lang="ar-SA" sz="2000" b="1" dirty="0"/>
              <a:t>لمسات</a:t>
            </a:r>
            <a:r>
              <a:rPr lang="ar-SA" sz="2000" dirty="0"/>
              <a:t>: يضرب الفريق الكرة أربع م ا رت قبل إرجاعها </a:t>
            </a:r>
            <a:endParaRPr lang="ar-IQ" sz="2000" dirty="0" smtClean="0"/>
          </a:p>
          <a:p>
            <a:pPr marL="0" indent="0" algn="ctr">
              <a:buNone/>
            </a:pPr>
            <a:r>
              <a:rPr lang="ar-SA" sz="2000" b="1" dirty="0" smtClean="0"/>
              <a:t>الضربة </a:t>
            </a:r>
            <a:r>
              <a:rPr lang="ar-SA" sz="2000" b="1" dirty="0"/>
              <a:t>المساعدة</a:t>
            </a:r>
            <a:r>
              <a:rPr lang="ar-SA" sz="2000" dirty="0"/>
              <a:t>: يأخذ اللاعب مساعدة من زميله أو أي عائق/ جسم </a:t>
            </a:r>
            <a:r>
              <a:rPr lang="ar-SA" sz="2000" dirty="0" smtClean="0"/>
              <a:t>داخل</a:t>
            </a:r>
            <a:r>
              <a:rPr lang="ar-IQ" sz="2000" dirty="0" smtClean="0"/>
              <a:t> </a:t>
            </a:r>
            <a:r>
              <a:rPr lang="ar-SA" sz="2000" dirty="0" smtClean="0"/>
              <a:t>منطقة </a:t>
            </a:r>
            <a:r>
              <a:rPr lang="ar-SA" sz="2000" dirty="0"/>
              <a:t>اللعب، بغرض ضرب الكرة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en-GB" sz="2000" dirty="0" smtClean="0"/>
              <a:t> </a:t>
            </a:r>
            <a:r>
              <a:rPr lang="ar-SA" sz="2000" b="1" dirty="0" smtClean="0"/>
              <a:t>المسك</a:t>
            </a:r>
            <a:r>
              <a:rPr lang="ar-SA" sz="2000" dirty="0"/>
              <a:t>: تمسك أو ترمى الكرة، ولا ترتد من الضربة. </a:t>
            </a:r>
            <a:endParaRPr lang="ar-IQ" sz="2000" dirty="0" smtClean="0"/>
          </a:p>
          <a:p>
            <a:pPr marL="0" indent="0" algn="ctr">
              <a:buNone/>
            </a:pPr>
            <a:r>
              <a:rPr lang="ar-SA" sz="2000" b="1" dirty="0" smtClean="0"/>
              <a:t>اللمسة </a:t>
            </a:r>
            <a:r>
              <a:rPr lang="ar-SA" sz="2000" b="1" dirty="0"/>
              <a:t>المزدوجة</a:t>
            </a:r>
            <a:r>
              <a:rPr lang="ar-SA" sz="2000" dirty="0"/>
              <a:t>: يضرب اللاعب الكرة مرتين متتاليتين، أو تلمس الكرة </a:t>
            </a:r>
            <a:r>
              <a:rPr lang="ar-SA" sz="2000" dirty="0" smtClean="0"/>
              <a:t>أج</a:t>
            </a:r>
            <a:r>
              <a:rPr lang="ar-IQ" sz="2000" dirty="0" smtClean="0"/>
              <a:t>ز</a:t>
            </a:r>
            <a:r>
              <a:rPr lang="ar-SA" sz="2000" dirty="0" err="1" smtClean="0"/>
              <a:t>اء</a:t>
            </a:r>
            <a:r>
              <a:rPr lang="ar-IQ" sz="2000" dirty="0" smtClean="0"/>
              <a:t> </a:t>
            </a:r>
            <a:r>
              <a:rPr lang="ar-SA" sz="2000" dirty="0" smtClean="0"/>
              <a:t>مختلفة </a:t>
            </a:r>
            <a:r>
              <a:rPr lang="ar-SA" sz="2000" dirty="0"/>
              <a:t>من جسمه على التوالي.</a:t>
            </a:r>
          </a:p>
          <a:p>
            <a:pPr marL="0" indent="0" algn="ctr">
              <a:buNone/>
            </a:pPr>
            <a:r>
              <a:rPr lang="ar-SA" sz="2000" b="1" dirty="0" smtClean="0"/>
              <a:t>الكرة </a:t>
            </a:r>
            <a:r>
              <a:rPr lang="ar-SA" sz="2000" b="1" dirty="0"/>
              <a:t>عند </a:t>
            </a:r>
            <a:r>
              <a:rPr lang="ar-SA" sz="2000" b="1" dirty="0" smtClean="0"/>
              <a:t>الشبكة</a:t>
            </a:r>
            <a:r>
              <a:rPr lang="ar-IQ" sz="2000" b="1" dirty="0" smtClean="0"/>
              <a:t>/ </a:t>
            </a:r>
            <a:r>
              <a:rPr lang="ar-SA" sz="2000" b="1" dirty="0" smtClean="0"/>
              <a:t>عبور </a:t>
            </a:r>
            <a:r>
              <a:rPr lang="ar-SA" sz="2000" b="1" dirty="0"/>
              <a:t>الكرة للشبكة</a:t>
            </a:r>
          </a:p>
          <a:p>
            <a:pPr marL="0" indent="0" algn="ctr">
              <a:buNone/>
            </a:pPr>
            <a:r>
              <a:rPr lang="ar-SA" sz="2000" dirty="0" smtClean="0"/>
              <a:t>يجب </a:t>
            </a:r>
            <a:r>
              <a:rPr lang="ar-SA" sz="2000" dirty="0"/>
              <a:t>أن تعبر الكرة المرسلة إلى ملعب المنافس فوق الشبكة من خلال </a:t>
            </a:r>
            <a:r>
              <a:rPr lang="ar-SA" sz="2000" dirty="0" smtClean="0"/>
              <a:t>مجال</a:t>
            </a:r>
            <a:r>
              <a:rPr lang="ar-IQ" sz="2000" dirty="0" smtClean="0"/>
              <a:t> </a:t>
            </a:r>
            <a:r>
              <a:rPr lang="ar-SA" sz="2000" dirty="0" smtClean="0"/>
              <a:t>العبور</a:t>
            </a:r>
            <a:r>
              <a:rPr lang="ar-SA" sz="2000" dirty="0"/>
              <a:t>، مجال العبور هو الجزء من المستوى العمودي للشبكة والمحدد كالتالي</a:t>
            </a:r>
            <a:r>
              <a:rPr lang="ar-SA" sz="2000" dirty="0" smtClean="0"/>
              <a:t>:</a:t>
            </a:r>
            <a:endParaRPr lang="en-GB" sz="2000" dirty="0"/>
          </a:p>
          <a:p>
            <a:pPr marL="0" indent="0" algn="ctr">
              <a:buNone/>
            </a:pPr>
            <a:r>
              <a:rPr lang="ar-SA" sz="2000" dirty="0" smtClean="0"/>
              <a:t>من </a:t>
            </a:r>
            <a:r>
              <a:rPr lang="ar-SA" sz="2000" dirty="0"/>
              <a:t>الأسفل، بواسطة الحافة العليا </a:t>
            </a:r>
            <a:r>
              <a:rPr lang="ar-SA" sz="2000" dirty="0" smtClean="0"/>
              <a:t>للشبكة</a:t>
            </a:r>
            <a:r>
              <a:rPr lang="ar-IQ" sz="2000" dirty="0" smtClean="0"/>
              <a:t> /</a:t>
            </a:r>
            <a:r>
              <a:rPr lang="ar-SA" sz="2000" dirty="0" smtClean="0"/>
              <a:t>من </a:t>
            </a:r>
            <a:r>
              <a:rPr lang="ar-SA" sz="2000" dirty="0"/>
              <a:t>الجانبين، بواسطة </a:t>
            </a:r>
            <a:r>
              <a:rPr lang="ar-SA" sz="2000" dirty="0" err="1"/>
              <a:t>العصاتين</a:t>
            </a:r>
            <a:r>
              <a:rPr lang="ar-SA" sz="2000" dirty="0"/>
              <a:t> الهوائيتين </a:t>
            </a:r>
            <a:r>
              <a:rPr lang="ar-SA" sz="2000" dirty="0" err="1"/>
              <a:t>وٕامتدادهما</a:t>
            </a:r>
            <a:r>
              <a:rPr lang="ar-SA" sz="2000" dirty="0"/>
              <a:t> الوهمي. </a:t>
            </a:r>
            <a:r>
              <a:rPr lang="ar-IQ" sz="2000" dirty="0" smtClean="0"/>
              <a:t>/</a:t>
            </a:r>
            <a:r>
              <a:rPr lang="ar-SA" sz="2000" dirty="0" smtClean="0"/>
              <a:t>من </a:t>
            </a:r>
            <a:r>
              <a:rPr lang="ar-SA" sz="2000" dirty="0"/>
              <a:t>الأعلى، بواسطة السقف</a:t>
            </a:r>
            <a:r>
              <a:rPr lang="ar-SA" sz="2000" dirty="0" smtClean="0"/>
              <a:t>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323623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227093" y="365126"/>
            <a:ext cx="2511188" cy="481036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حركات </a:t>
            </a:r>
            <a:r>
              <a:rPr lang="ar-SA" b="1" dirty="0" smtClean="0"/>
              <a:t>اللعب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79143" y="846162"/>
            <a:ext cx="10515600" cy="53308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dirty="0"/>
              <a:t>يحق </a:t>
            </a:r>
            <a:r>
              <a:rPr lang="ar-SA" sz="2000" dirty="0" err="1"/>
              <a:t>إستعادة</a:t>
            </a:r>
            <a:r>
              <a:rPr lang="ar-SA" sz="2000" dirty="0"/>
              <a:t> الكرة التي عبرت مستوى الشبكة إلى المنطقة الحرة للمنافس كليا</a:t>
            </a:r>
            <a:r>
              <a:rPr lang="ar-IQ" sz="2000" dirty="0"/>
              <a:t> </a:t>
            </a:r>
            <a:r>
              <a:rPr lang="ar-SA" sz="2000" dirty="0"/>
              <a:t>أو جزئيا من خلال المجال الخارجي ضمن ضربات الفريق بشرط:</a:t>
            </a:r>
            <a:endParaRPr lang="en-GB" sz="2000" dirty="0"/>
          </a:p>
          <a:p>
            <a:pPr marL="0" indent="0" algn="ctr">
              <a:buNone/>
            </a:pPr>
            <a:r>
              <a:rPr lang="ar-SA" sz="2000" dirty="0"/>
              <a:t>عدم لمس اللاعب ملعب المنافس. </a:t>
            </a:r>
            <a:r>
              <a:rPr lang="ar-IQ" sz="2000" dirty="0" smtClean="0"/>
              <a:t>/ </a:t>
            </a:r>
            <a:r>
              <a:rPr lang="ar-SA" sz="2000" dirty="0" smtClean="0"/>
              <a:t>تعبر </a:t>
            </a:r>
            <a:r>
              <a:rPr lang="ar-SA" sz="2000" dirty="0"/>
              <a:t>الكرة عند </a:t>
            </a:r>
            <a:r>
              <a:rPr lang="ar-SA" sz="2000" dirty="0" err="1"/>
              <a:t>إستعادتها</a:t>
            </a:r>
            <a:r>
              <a:rPr lang="ar-SA" sz="2000" dirty="0"/>
              <a:t> مستوى الشبكة كلياً أو جزئياً مرة أخرى من </a:t>
            </a:r>
            <a:r>
              <a:rPr lang="ar-SA" sz="2000" dirty="0" smtClean="0"/>
              <a:t>خلال</a:t>
            </a:r>
            <a:r>
              <a:rPr lang="ar-IQ" sz="2000" dirty="0" smtClean="0"/>
              <a:t> </a:t>
            </a:r>
            <a:r>
              <a:rPr lang="ar-SA" sz="2000" dirty="0" smtClean="0"/>
              <a:t>المجال </a:t>
            </a:r>
            <a:r>
              <a:rPr lang="ar-SA" sz="2000" dirty="0"/>
              <a:t>الخارجي على نفس الجانب من الملعب.</a:t>
            </a:r>
          </a:p>
          <a:p>
            <a:pPr marL="0" indent="0" algn="ctr">
              <a:buNone/>
            </a:pPr>
            <a:r>
              <a:rPr lang="ar-SA" sz="2000" dirty="0" smtClean="0"/>
              <a:t>لا </a:t>
            </a:r>
            <a:r>
              <a:rPr lang="ar-SA" sz="2000" dirty="0"/>
              <a:t>يحق للفريق المنافس منع هذا الأداء</a:t>
            </a:r>
            <a:r>
              <a:rPr lang="ar-SA" sz="2000" dirty="0" smtClean="0"/>
              <a:t>.</a:t>
            </a:r>
            <a:endParaRPr lang="ar-IQ" sz="2000" dirty="0" smtClean="0"/>
          </a:p>
          <a:p>
            <a:pPr marL="0" indent="0" algn="ctr">
              <a:buNone/>
            </a:pPr>
            <a:r>
              <a:rPr lang="ar-SA" sz="2000" dirty="0"/>
              <a:t>الكرة التي تتجه لملعب المنافس من خلال المجال السفلي تكون في اللعب </a:t>
            </a:r>
            <a:r>
              <a:rPr lang="ar-SA" sz="2000" dirty="0" smtClean="0"/>
              <a:t>حتى</a:t>
            </a:r>
            <a:r>
              <a:rPr lang="ar-IQ" sz="2000" dirty="0" smtClean="0"/>
              <a:t> </a:t>
            </a:r>
            <a:r>
              <a:rPr lang="ar-SA" sz="2000" dirty="0" smtClean="0"/>
              <a:t>لحظة </a:t>
            </a:r>
            <a:r>
              <a:rPr lang="ar-SA" sz="2000" dirty="0"/>
              <a:t>عبورها بالكامل المستوى العمودي للشبكة</a:t>
            </a:r>
            <a:r>
              <a:rPr lang="ar-SA" sz="2000" dirty="0" smtClean="0"/>
              <a:t>.</a:t>
            </a:r>
            <a:endParaRPr lang="en-GB" sz="2000" dirty="0"/>
          </a:p>
          <a:p>
            <a:pPr marL="0" indent="0" algn="ctr">
              <a:buNone/>
            </a:pPr>
            <a:r>
              <a:rPr lang="ar-SA" sz="2000" b="1" dirty="0" smtClean="0"/>
              <a:t>لمس </a:t>
            </a:r>
            <a:r>
              <a:rPr lang="ar-SA" sz="2000" b="1" dirty="0"/>
              <a:t>الكرة </a:t>
            </a:r>
            <a:r>
              <a:rPr lang="ar-SA" sz="2000" b="1" dirty="0" smtClean="0"/>
              <a:t>للشبكة</a:t>
            </a:r>
            <a:r>
              <a:rPr lang="ar-IQ" sz="2000" b="1" dirty="0" smtClean="0"/>
              <a:t> / </a:t>
            </a:r>
            <a:r>
              <a:rPr lang="ar-SA" sz="2000" dirty="0" smtClean="0"/>
              <a:t>يجوز </a:t>
            </a:r>
            <a:r>
              <a:rPr lang="ar-SA" sz="2000" dirty="0"/>
              <a:t>أن تلمس الكرة الشبكة عند عبورها. </a:t>
            </a:r>
          </a:p>
          <a:p>
            <a:pPr marL="0" indent="0" algn="ctr">
              <a:buNone/>
            </a:pPr>
            <a:r>
              <a:rPr lang="ar-SA" sz="2000" b="1" dirty="0" smtClean="0"/>
              <a:t>الكرة </a:t>
            </a:r>
            <a:r>
              <a:rPr lang="ar-SA" sz="2000" b="1" dirty="0"/>
              <a:t>في </a:t>
            </a:r>
            <a:r>
              <a:rPr lang="ar-SA" sz="2000" b="1" dirty="0" smtClean="0"/>
              <a:t>الشبكة</a:t>
            </a:r>
            <a:r>
              <a:rPr lang="ar-IQ" sz="2000" b="1" dirty="0" smtClean="0"/>
              <a:t> / </a:t>
            </a:r>
            <a:r>
              <a:rPr lang="ar-SA" sz="2000" dirty="0" smtClean="0"/>
              <a:t>يجوز </a:t>
            </a:r>
            <a:r>
              <a:rPr lang="ar-SA" sz="2000" dirty="0" err="1"/>
              <a:t>إستعادة</a:t>
            </a:r>
            <a:r>
              <a:rPr lang="ar-SA" sz="2000" dirty="0"/>
              <a:t> الكرة التي تصطدم بالشبكة في حدود الضربات الثلاث للفريق. </a:t>
            </a:r>
          </a:p>
          <a:p>
            <a:pPr marL="0" indent="0" algn="ctr">
              <a:buNone/>
            </a:pPr>
            <a:r>
              <a:rPr lang="ar-SA" sz="2000" dirty="0" smtClean="0"/>
              <a:t>إذا </a:t>
            </a:r>
            <a:r>
              <a:rPr lang="ar-SA" sz="2000" dirty="0"/>
              <a:t>مزقت الكرة عيون الشبكة أو أسقطتها، يلغى التداول ويعاد.</a:t>
            </a:r>
          </a:p>
          <a:p>
            <a:pPr marL="0" indent="0" algn="ctr">
              <a:buNone/>
            </a:pPr>
            <a:r>
              <a:rPr lang="ar-SA" sz="2000" b="1" dirty="0" smtClean="0"/>
              <a:t>اللاعب </a:t>
            </a:r>
            <a:r>
              <a:rPr lang="ar-SA" sz="2000" b="1" dirty="0"/>
              <a:t>عند </a:t>
            </a:r>
            <a:r>
              <a:rPr lang="ar-SA" sz="2000" b="1" dirty="0" smtClean="0"/>
              <a:t>الشبكة</a:t>
            </a:r>
            <a:r>
              <a:rPr lang="ar-IQ" sz="2000" b="1" dirty="0" smtClean="0"/>
              <a:t> / </a:t>
            </a:r>
            <a:r>
              <a:rPr lang="ar-SA" sz="2000" b="1" dirty="0" smtClean="0"/>
              <a:t>الوصول </a:t>
            </a:r>
            <a:r>
              <a:rPr lang="ar-SA" sz="2000" b="1" dirty="0"/>
              <a:t>خلف الشبكة</a:t>
            </a:r>
          </a:p>
          <a:p>
            <a:pPr marL="0" indent="0" algn="ctr">
              <a:buNone/>
            </a:pPr>
            <a:r>
              <a:rPr lang="ar-SA" sz="2000" dirty="0" smtClean="0"/>
              <a:t>في </a:t>
            </a:r>
            <a:r>
              <a:rPr lang="ar-SA" sz="2000" dirty="0"/>
              <a:t>عملية الصد، يحق للقائم بالصد لمس الكرة خلف الشبكة بشرط ألا </a:t>
            </a:r>
            <a:r>
              <a:rPr lang="ar-SA" sz="2000" dirty="0" smtClean="0"/>
              <a:t>يتداخل</a:t>
            </a:r>
            <a:r>
              <a:rPr lang="ar-IQ" sz="2000" dirty="0" smtClean="0"/>
              <a:t> </a:t>
            </a:r>
            <a:r>
              <a:rPr lang="ar-SA" sz="2000" dirty="0" smtClean="0"/>
              <a:t>مع </a:t>
            </a:r>
            <a:r>
              <a:rPr lang="ar-SA" sz="2000" dirty="0"/>
              <a:t>لعب المنافس قبل أو أثناء الضربة الهجومية للأخير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يسمح </a:t>
            </a:r>
            <a:r>
              <a:rPr lang="ar-SA" sz="2000" dirty="0"/>
              <a:t>للاعب بتمرير يده خلف الشبكة بعد الضربة الهجومية، بشرط أن </a:t>
            </a:r>
            <a:r>
              <a:rPr lang="ar-SA" sz="2000" dirty="0" smtClean="0"/>
              <a:t>تكون</a:t>
            </a:r>
            <a:r>
              <a:rPr lang="ar-IQ" sz="2000" dirty="0" smtClean="0"/>
              <a:t> </a:t>
            </a:r>
            <a:r>
              <a:rPr lang="ar-SA" sz="2000" dirty="0" smtClean="0"/>
              <a:t>اللمسة </a:t>
            </a:r>
            <a:r>
              <a:rPr lang="ar-SA" sz="2000" dirty="0"/>
              <a:t>قد تمت داخل مجال لعبه</a:t>
            </a:r>
            <a:r>
              <a:rPr lang="ar-SA" sz="2000" dirty="0" smtClean="0"/>
              <a:t>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194716543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</Words>
  <Application>Microsoft Office PowerPoint</Application>
  <PresentationFormat>ملء الشاشة</PresentationFormat>
  <Paragraphs>33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حركات اللعب</vt:lpstr>
      <vt:lpstr>حركات اللعب</vt:lpstr>
      <vt:lpstr>حركات اللعب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حركات اللعب</dc:title>
  <dc:creator>DR.Ahmed Saker 2O14</dc:creator>
  <cp:lastModifiedBy>DR.Ahmed Saker 2O14</cp:lastModifiedBy>
  <cp:revision>1</cp:revision>
  <dcterms:created xsi:type="dcterms:W3CDTF">2018-12-12T05:54:21Z</dcterms:created>
  <dcterms:modified xsi:type="dcterms:W3CDTF">2018-12-12T05:54:24Z</dcterms:modified>
</cp:coreProperties>
</file>